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30" r:id="rId3"/>
    <p:sldId id="314" r:id="rId4"/>
    <p:sldId id="321" r:id="rId5"/>
    <p:sldId id="322" r:id="rId6"/>
    <p:sldId id="324" r:id="rId7"/>
    <p:sldId id="331" r:id="rId8"/>
    <p:sldId id="326" r:id="rId9"/>
    <p:sldId id="332" r:id="rId10"/>
    <p:sldId id="334" r:id="rId11"/>
    <p:sldId id="32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3452"/>
    <p:restoredTop sz="94694"/>
  </p:normalViewPr>
  <p:slideViewPr>
    <p:cSldViewPr snapToGrid="0" snapToObjects="1">
      <p:cViewPr varScale="1">
        <p:scale>
          <a:sx n="162" d="100"/>
          <a:sy n="162" d="100"/>
        </p:scale>
        <p:origin x="216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f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51141-FC0B-CC43-A76E-420776A255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CE6B76-668B-294B-AA9B-9298574D6E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5D6CA-6DC5-6549-BC15-CF0E2267D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064F2-C200-6146-BB2D-547B059A1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9551-1703-B347-8DE2-48CB53358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368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1F7C0-F435-074B-B66F-9E8C26621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E75E83-4F5A-5E43-B1A4-45C6A9DC9F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D0360-E406-4A46-8960-2F822229E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3ED8C-B819-414F-B169-3E56DA4AE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0406D-C640-6443-9311-7CEBB292D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79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0CF2EB-C871-7F4A-A560-072575900D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0A6B2A-B2EA-F241-8A53-4F85CD555A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89A46-4940-F541-B0E0-403A9CC2C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5B826-6CB2-7A4B-8A84-9B6569E41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B513B-5927-4742-AB15-0264AD15A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90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27BF2-C3EE-E940-9F01-10146AE9E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B9EA8-F42A-F84A-A94D-509E236E6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DAF9F-C251-FC4D-8004-3FBB74395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6B827-B6EF-0144-8109-12217DB14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4A54F-2F8C-7A45-ACAE-EDE5B0363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6751D-B239-894B-83B2-D6DC4E7AB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041A5-3FFB-B242-9B5C-870868E4A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B8A0F-87F4-B445-B0BF-ACFADB5A6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6331C-2044-FA43-9A94-A681C08C6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991C3-50EA-0247-88E2-EB91D6CEE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109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C96ED-9CA1-1B47-8D73-8F5C6DCD9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38474-E67F-F14C-B28C-748586511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02A32-08F9-7F46-900A-97C2073C9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95FF44-60F4-BA43-BB7E-1E16ECF60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B6D212-9C8A-8842-9EF1-2BF2C9B3D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D6CCE9-C014-3E4A-85C9-BB55C0955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700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1F0DC-C353-9344-A3FF-AFA915D4C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C84EF6-3EF2-9141-B799-121FD1024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DDBA2D-8AC1-FB46-81B9-69B9D3C1F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FEF0FE-87B1-894B-9714-2AE7B90D53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71A918-009C-714A-92D2-5D09E1DBB6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C0807D-8D40-F742-9F9D-6B32F370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5ABD4D-ED09-2945-9DB2-78AB73BB0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915F44-905F-9645-B573-190ED04B3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894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B809F-DCB5-C843-B3BF-90FB2B15E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692F98-2642-CD4E-99EB-538FF9035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C9B524-F3A7-D747-9B54-CA8C98D9D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ED7AB4-65F3-7649-944E-F64C31113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111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A87A35-B703-FF46-81C7-0D4B28A48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60B39C-68C2-0747-B0EF-B57B0C1F4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AF48B9-11A2-FF47-8A02-C1DB16182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217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A630B-CB34-EA4B-9AD7-B1409CEBF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26ED5-7051-F546-A948-2E81E51A7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042396-7D6A-5A4A-A4CA-765090AAC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0CDF95-E1DE-E543-9BA7-A96335C43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39FA5-00CA-BA40-B939-15E8F4216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68CA60-87C4-6248-BBBD-E8E8B4A67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75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CAD7-FD0B-3D46-8461-0DE05BDBE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F9DCD9-B35F-A94B-AB98-0476DF0EC4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ED62-95B4-B34B-92F1-3F64BE9C5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8121F-6438-274B-8E62-A9A3659EC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CA75B-ED99-8B4F-8946-8FE46A036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C3B35A-587F-3D44-B353-861675A74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32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C9C0C9-3FB5-4243-B79F-20457C4EC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70B23-CFAF-564B-8E2D-8DF81E2A8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42DD6-65A0-1941-8523-5794ACFC9C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71552-8708-1A4C-8FFD-DFB692B1DB4F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C00F8-8D49-ED4E-85D8-D24B85FC5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A2A70-0B48-9D4F-A827-E2BB189097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50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6BDAC-9FEF-1248-B892-17E0F96D73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8B1FD4-328B-124D-BDD4-35F3095DDB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Body Fat Project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A77A0FB-6F49-384A-853C-94F0A4A6DD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9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37"/>
    </mc:Choice>
    <mc:Fallback xmlns="">
      <p:transition spd="slow" advTm="42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1F47D-EDF9-884E-8310-3D01B5646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Diagnostics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F6976-3476-984B-9A24-5C7CCAC84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any model diagnostics you have done</a:t>
            </a:r>
          </a:p>
          <a:p>
            <a:pPr lvl="1"/>
            <a:r>
              <a:rPr lang="en-US" dirty="0"/>
              <a:t>Example 1: We used residual plot to diagnose linearity and homoskedasticity</a:t>
            </a:r>
          </a:p>
          <a:p>
            <a:pPr lvl="1"/>
            <a:r>
              <a:rPr lang="en-US" dirty="0"/>
              <a:t>Example 2: We checked for Normality of the error terms using BLANK</a:t>
            </a:r>
          </a:p>
          <a:p>
            <a:pPr lvl="1"/>
            <a:r>
              <a:rPr lang="en-US" dirty="0"/>
              <a:t>Example 3: We checked for influential/leverage points.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Present plots/tables/statistics in a concise and precise manner</a:t>
            </a:r>
          </a:p>
          <a:p>
            <a:pPr lvl="1"/>
            <a:r>
              <a:rPr lang="en-US" dirty="0"/>
              <a:t>What does this plot assess? </a:t>
            </a:r>
          </a:p>
          <a:p>
            <a:pPr lvl="1"/>
            <a:r>
              <a:rPr lang="en-US" dirty="0"/>
              <a:t>What should we be looking for?</a:t>
            </a:r>
          </a:p>
          <a:p>
            <a:pPr lvl="1"/>
            <a:r>
              <a:rPr lang="en-US" dirty="0"/>
              <a:t>Does your model meet the criterions? (</a:t>
            </a:r>
            <a:r>
              <a:rPr lang="en-US" dirty="0" err="1"/>
              <a:t>e.g.plot</a:t>
            </a:r>
            <a:r>
              <a:rPr lang="en-US" dirty="0"/>
              <a:t> looking flat, p-</a:t>
            </a:r>
            <a:r>
              <a:rPr lang="en-US" dirty="0" err="1"/>
              <a:t>values,etc</a:t>
            </a:r>
            <a:r>
              <a:rPr lang="en-US" dirty="0"/>
              <a:t>.)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3146C7D-1667-C14B-AD75-A19E756BF0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428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774"/>
    </mc:Choice>
    <mc:Fallback xmlns="">
      <p:transition spd="slow" advTm="1007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065C8-DBA2-B044-A5DE-F7B5591D8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Strengths and Weaknesses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CB581-D80C-1049-A12E-3B246F597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757" y="1600200"/>
            <a:ext cx="10515600" cy="498316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u="sng" dirty="0"/>
              <a:t>Final Model</a:t>
            </a:r>
            <a:r>
              <a:rPr lang="en-US" dirty="0"/>
              <a:t>: </a:t>
            </a:r>
          </a:p>
          <a:p>
            <a:pPr marL="0" indent="0" algn="ctr">
              <a:buNone/>
            </a:pPr>
            <a:r>
              <a:rPr lang="en-US" dirty="0"/>
              <a:t>Body Fat = BLANK + BLANK</a:t>
            </a:r>
          </a:p>
          <a:p>
            <a:r>
              <a:rPr lang="en-US" b="1" dirty="0"/>
              <a:t>Strengths</a:t>
            </a:r>
          </a:p>
          <a:p>
            <a:pPr lvl="1"/>
            <a:r>
              <a:rPr lang="en-US" dirty="0"/>
              <a:t>Very simple (waist in inches): </a:t>
            </a:r>
            <a:r>
              <a:rPr lang="en-US" dirty="0" err="1"/>
              <a:t>BodyFat</a:t>
            </a:r>
            <a:r>
              <a:rPr lang="en-US" dirty="0"/>
              <a:t>% = 1.5 * </a:t>
            </a:r>
            <a:r>
              <a:rPr lang="en-US" dirty="0" err="1"/>
              <a:t>WaistIN</a:t>
            </a:r>
            <a:r>
              <a:rPr lang="en-US" dirty="0"/>
              <a:t> – 38</a:t>
            </a:r>
          </a:p>
          <a:p>
            <a:pPr lvl="1"/>
            <a:r>
              <a:rPr lang="en-US" dirty="0"/>
              <a:t>Explains BLANK of variation in body fat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Weaknesses</a:t>
            </a:r>
          </a:p>
          <a:p>
            <a:pPr lvl="1"/>
            <a:r>
              <a:rPr lang="en-US" dirty="0"/>
              <a:t>Prediction is not accurate: some examples include </a:t>
            </a:r>
          </a:p>
          <a:p>
            <a:pPr lvl="2"/>
            <a:r>
              <a:rPr lang="en-US" dirty="0"/>
              <a:t>47% of predictions within +/- 3% of true value</a:t>
            </a:r>
          </a:p>
          <a:p>
            <a:pPr lvl="2"/>
            <a:r>
              <a:rPr lang="en-US" dirty="0"/>
              <a:t>74% of predictions within +/- 5% of true value</a:t>
            </a:r>
          </a:p>
          <a:p>
            <a:pPr lvl="2"/>
            <a:r>
              <a:rPr lang="en-US" dirty="0"/>
              <a:t>99% of predictions within +/- 10% of true value</a:t>
            </a:r>
          </a:p>
          <a:p>
            <a:pPr lvl="2"/>
            <a:r>
              <a:rPr lang="en-US" dirty="0"/>
              <a:t>Extrapolation issues when waist is less than 26 inches and greater than 88 inches</a:t>
            </a:r>
          </a:p>
          <a:p>
            <a:pPr lvl="1"/>
            <a:r>
              <a:rPr lang="en-US" dirty="0"/>
              <a:t>Requires units (inches or </a:t>
            </a:r>
            <a:r>
              <a:rPr lang="en-US" dirty="0" err="1"/>
              <a:t>cms</a:t>
            </a:r>
            <a:r>
              <a:rPr lang="en-US" dirty="0"/>
              <a:t>)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62BDEEE-E8F6-5243-BA27-E26B6B9BB5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038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135"/>
    </mc:Choice>
    <mc:Fallback xmlns="">
      <p:transition spd="slow" advTm="174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4E500-BC00-164F-93BF-1DD9697DD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Notes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44080-5453-094D-AB90-89C7123E3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These slides are only meant to show </a:t>
            </a:r>
            <a:r>
              <a:rPr lang="en-US" b="1" dirty="0"/>
              <a:t>one</a:t>
            </a:r>
            <a:r>
              <a:rPr lang="en-US" dirty="0"/>
              <a:t> example of presenting your materials. </a:t>
            </a:r>
          </a:p>
          <a:p>
            <a:r>
              <a:rPr lang="en-US" dirty="0"/>
              <a:t>You </a:t>
            </a:r>
            <a:r>
              <a:rPr lang="en-US" b="1" dirty="0"/>
              <a:t>do not</a:t>
            </a:r>
            <a:r>
              <a:rPr lang="en-US" dirty="0"/>
              <a:t> have to follow the organization below to get full credit.</a:t>
            </a:r>
          </a:p>
          <a:p>
            <a:pPr lvl="1"/>
            <a:r>
              <a:rPr lang="en-US" dirty="0"/>
              <a:t>Many students in the past have deviated from this layout and have also received full credit.</a:t>
            </a:r>
          </a:p>
          <a:p>
            <a:pPr lvl="1"/>
            <a:r>
              <a:rPr lang="en-US" dirty="0"/>
              <a:t>The slides below are meant to get you started on how to organize your material for a presentation.</a:t>
            </a:r>
          </a:p>
          <a:p>
            <a:r>
              <a:rPr lang="en-US" dirty="0"/>
              <a:t>Ultimately, what we are looking for is whether you have </a:t>
            </a:r>
            <a:r>
              <a:rPr lang="en-US" b="1" dirty="0"/>
              <a:t>clear, convincing</a:t>
            </a:r>
            <a:r>
              <a:rPr lang="en-US" dirty="0"/>
              <a:t> argument for your final model</a:t>
            </a:r>
          </a:p>
          <a:p>
            <a:pPr lvl="1"/>
            <a:r>
              <a:rPr lang="en-US" dirty="0"/>
              <a:t>Clear </a:t>
            </a:r>
            <a:r>
              <a:rPr lang="en-US" dirty="0">
                <a:sym typeface="Wingdings" pitchFamily="2" charset="2"/>
              </a:rPr>
              <a:t> Easy-to-follow slides; people with some quantitative background can understand your model and how you arrive at your model</a:t>
            </a:r>
          </a:p>
          <a:p>
            <a:pPr lvl="1"/>
            <a:r>
              <a:rPr lang="en-US" dirty="0">
                <a:sym typeface="Wingdings" pitchFamily="2" charset="2"/>
              </a:rPr>
              <a:t>Convincing  You should only present the right set of statistical evidence to convince the listener that the your final model is reasonable.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31FD106-B9F6-3146-852F-10546526B4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11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103"/>
    </mc:Choice>
    <mc:Fallback xmlns="">
      <p:transition spd="slow" advTm="145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84C85-17AC-E24F-97EF-FC822B566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-4829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Summary of 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8B79A-6ABE-934D-86D8-2CB9637F8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125322"/>
            <a:ext cx="10992678" cy="5626426"/>
          </a:xfrm>
        </p:spPr>
        <p:txBody>
          <a:bodyPr>
            <a:normAutofit/>
          </a:bodyPr>
          <a:lstStyle/>
          <a:p>
            <a:r>
              <a:rPr lang="en-US" dirty="0"/>
              <a:t>We impute </a:t>
            </a:r>
            <a:r>
              <a:rPr lang="en-US" b="1" dirty="0"/>
              <a:t>individual BLANK’s </a:t>
            </a:r>
            <a:r>
              <a:rPr lang="en-US" dirty="0"/>
              <a:t>due to BLANK</a:t>
            </a:r>
          </a:p>
          <a:p>
            <a:pPr marL="0" indent="0">
              <a:buNone/>
            </a:pPr>
            <a:endParaRPr lang="en-US" sz="2000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deleted </a:t>
            </a:r>
            <a:r>
              <a:rPr lang="en-US" b="1" dirty="0"/>
              <a:t>two individuals (BLANK and BLANK)</a:t>
            </a:r>
            <a:r>
              <a:rPr lang="en-US" dirty="0"/>
              <a:t> due to BLANK</a:t>
            </a:r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  <a:p>
            <a:r>
              <a:rPr lang="en-US" u="sng" dirty="0"/>
              <a:t>Final Cleaned Data</a:t>
            </a:r>
            <a:r>
              <a:rPr lang="en-US" dirty="0"/>
              <a:t>: </a:t>
            </a:r>
            <a:r>
              <a:rPr lang="en-US" b="1" dirty="0"/>
              <a:t>n=250 </a:t>
            </a:r>
            <a:r>
              <a:rPr lang="en-US" dirty="0"/>
              <a:t>(from n=252) with p = BLANK predictors</a:t>
            </a:r>
          </a:p>
          <a:p>
            <a:pPr lvl="1"/>
            <a:r>
              <a:rPr lang="en-US" dirty="0"/>
              <a:t>Predictors: BLANK, BLANK, BLANK,…,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A346848-540C-AA48-A34E-589E6E28F5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7976179"/>
              </p:ext>
            </p:extLst>
          </p:nvPr>
        </p:nvGraphicFramePr>
        <p:xfrm>
          <a:off x="1096337" y="1690492"/>
          <a:ext cx="7353836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2093">
                  <a:extLst>
                    <a:ext uri="{9D8B030D-6E8A-4147-A177-3AD203B41FA5}">
                      <a16:colId xmlns:a16="http://schemas.microsoft.com/office/drawing/2014/main" val="1931450050"/>
                    </a:ext>
                  </a:extLst>
                </a:gridCol>
                <a:gridCol w="1980581">
                  <a:extLst>
                    <a:ext uri="{9D8B030D-6E8A-4147-A177-3AD203B41FA5}">
                      <a16:colId xmlns:a16="http://schemas.microsoft.com/office/drawing/2014/main" val="3576124933"/>
                    </a:ext>
                  </a:extLst>
                </a:gridCol>
                <a:gridCol w="1980581">
                  <a:extLst>
                    <a:ext uri="{9D8B030D-6E8A-4147-A177-3AD203B41FA5}">
                      <a16:colId xmlns:a16="http://schemas.microsoft.com/office/drawing/2014/main" val="407764629"/>
                    </a:ext>
                  </a:extLst>
                </a:gridCol>
                <a:gridCol w="1980581">
                  <a:extLst>
                    <a:ext uri="{9D8B030D-6E8A-4147-A177-3AD203B41FA5}">
                      <a16:colId xmlns:a16="http://schemas.microsoft.com/office/drawing/2014/main" val="259747676"/>
                    </a:ext>
                  </a:extLst>
                </a:gridCol>
              </a:tblGrid>
              <a:tr h="443739">
                <a:tc>
                  <a:txBody>
                    <a:bodyPr/>
                    <a:lstStyle/>
                    <a:p>
                      <a:r>
                        <a:rPr lang="en-US" dirty="0"/>
                        <a:t>Individual (IDNO)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Original Obs.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Imputed Obs.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Imputation Method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497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BLANK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Some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Some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Used BLANK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8052769"/>
                  </a:ext>
                </a:extLst>
              </a:tr>
            </a:tbl>
          </a:graphicData>
        </a:graphic>
      </p:graphicFrame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0B3460BB-817F-DF4C-B8A7-62B07769A9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7175901"/>
              </p:ext>
            </p:extLst>
          </p:nvPr>
        </p:nvGraphicFramePr>
        <p:xfrm>
          <a:off x="1096337" y="3626041"/>
          <a:ext cx="6606862" cy="13711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897">
                  <a:extLst>
                    <a:ext uri="{9D8B030D-6E8A-4147-A177-3AD203B41FA5}">
                      <a16:colId xmlns:a16="http://schemas.microsoft.com/office/drawing/2014/main" val="1931450050"/>
                    </a:ext>
                  </a:extLst>
                </a:gridCol>
                <a:gridCol w="3856965">
                  <a:extLst>
                    <a:ext uri="{9D8B030D-6E8A-4147-A177-3AD203B41FA5}">
                      <a16:colId xmlns:a16="http://schemas.microsoft.com/office/drawing/2014/main" val="3576124933"/>
                    </a:ext>
                  </a:extLst>
                </a:gridCol>
              </a:tblGrid>
              <a:tr h="483664">
                <a:tc>
                  <a:txBody>
                    <a:bodyPr/>
                    <a:lstStyle/>
                    <a:p>
                      <a:r>
                        <a:rPr lang="en-US" dirty="0"/>
                        <a:t>Individual (IDNO)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Original Obs.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497605"/>
                  </a:ext>
                </a:extLst>
              </a:tr>
              <a:tr h="443739">
                <a:tc>
                  <a:txBody>
                    <a:bodyPr/>
                    <a:lstStyle/>
                    <a:p>
                      <a:r>
                        <a:rPr lang="en-US" dirty="0"/>
                        <a:t>BLANK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Some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8052769"/>
                  </a:ext>
                </a:extLst>
              </a:tr>
              <a:tr h="443739">
                <a:tc>
                  <a:txBody>
                    <a:bodyPr/>
                    <a:lstStyle/>
                    <a:p>
                      <a:r>
                        <a:rPr lang="en-US" dirty="0"/>
                        <a:t>BLANK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Some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100094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054A851-1BCF-494B-A27C-051C65C1BF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61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354"/>
    </mc:Choice>
    <mc:Fallback xmlns="">
      <p:transition spd="slow" advTm="177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3A0B2-FDB0-B64F-BD11-9EA150C62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Best Model for Body Fat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AEC96-C238-AC44-AD5B-29C9A8AE3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165" y="1560443"/>
            <a:ext cx="11022496" cy="5118652"/>
          </a:xfrm>
        </p:spPr>
        <p:txBody>
          <a:bodyPr>
            <a:normAutofit lnSpcReduction="10000"/>
          </a:bodyPr>
          <a:lstStyle/>
          <a:p>
            <a:r>
              <a:rPr lang="en-US" u="sng" dirty="0"/>
              <a:t>Metric for Model Performance</a:t>
            </a:r>
            <a:r>
              <a:rPr lang="en-US" dirty="0"/>
              <a:t>: We’ll define the “best” model based on the following criteria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(BLANK, e.g. RMSE, R^2, etc.)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(BLANK)</a:t>
            </a:r>
          </a:p>
          <a:p>
            <a:pPr lvl="1"/>
            <a:endParaRPr lang="en-US" dirty="0"/>
          </a:p>
          <a:p>
            <a:r>
              <a:rPr lang="en-US" u="sng" dirty="0"/>
              <a:t>Candidate Models</a:t>
            </a:r>
            <a:r>
              <a:rPr lang="en-US" dirty="0"/>
              <a:t>: Linear models with at most </a:t>
            </a:r>
            <a:r>
              <a:rPr lang="en-US" b="1" dirty="0"/>
              <a:t>BLANK</a:t>
            </a:r>
            <a:r>
              <a:rPr lang="en-US" dirty="0"/>
              <a:t> </a:t>
            </a:r>
            <a:r>
              <a:rPr lang="en-US" b="1" dirty="0"/>
              <a:t>predictors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Y ~ age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Y ~ BLANK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Y ~ BLANK</a:t>
            </a:r>
          </a:p>
          <a:p>
            <a:pPr marL="457200" lvl="1" indent="0">
              <a:buNone/>
            </a:pPr>
            <a:r>
              <a:rPr lang="en-US" dirty="0"/>
              <a:t>OR maybe just Y ~ exhaustive BLANK-var combination (e.g. all 3-variable models)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We used greedy stepwise regression/convex </a:t>
            </a:r>
            <a:r>
              <a:rPr lang="en-US" dirty="0" err="1"/>
              <a:t>optim</a:t>
            </a:r>
            <a:r>
              <a:rPr lang="en-US" dirty="0"/>
              <a:t>/etc. and evaluated each candidate model’s performance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9DA6C7D-166A-0443-B443-8132D9E43D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12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55"/>
    </mc:Choice>
    <mc:Fallback xmlns="">
      <p:transition spd="slow" advTm="128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80A9A-73FC-794B-9263-95D5F6CD8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CBBCFE6-F14F-FA4F-A31B-B53166E762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1158771"/>
              </p:ext>
            </p:extLst>
          </p:nvPr>
        </p:nvGraphicFramePr>
        <p:xfrm>
          <a:off x="1981200" y="1600200"/>
          <a:ext cx="8229600" cy="38089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44999738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1699990857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719226269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1551614662"/>
                    </a:ext>
                  </a:extLst>
                </a:gridCol>
              </a:tblGrid>
              <a:tr h="977444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Rsquared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Other metrics for 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Other metrics for 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913666"/>
                  </a:ext>
                </a:extLst>
              </a:tr>
              <a:tr h="566297">
                <a:tc>
                  <a:txBody>
                    <a:bodyPr/>
                    <a:lstStyle/>
                    <a:p>
                      <a:r>
                        <a:rPr lang="en-US" dirty="0"/>
                        <a:t>Y ~ BLANK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4378473"/>
                  </a:ext>
                </a:extLst>
              </a:tr>
              <a:tr h="566297">
                <a:tc>
                  <a:txBody>
                    <a:bodyPr/>
                    <a:lstStyle/>
                    <a:p>
                      <a:r>
                        <a:rPr lang="en-US" dirty="0"/>
                        <a:t>Y ~ BLANK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7802623"/>
                  </a:ext>
                </a:extLst>
              </a:tr>
              <a:tr h="566297">
                <a:tc>
                  <a:txBody>
                    <a:bodyPr/>
                    <a:lstStyle/>
                    <a:p>
                      <a:r>
                        <a:rPr lang="en-US" dirty="0"/>
                        <a:t>Y ~ BLANK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0055155"/>
                  </a:ext>
                </a:extLst>
              </a:tr>
              <a:tr h="566297">
                <a:tc>
                  <a:txBody>
                    <a:bodyPr/>
                    <a:lstStyle/>
                    <a:p>
                      <a:r>
                        <a:rPr lang="en-US" dirty="0"/>
                        <a:t>Y ~ BLANK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776865"/>
                  </a:ext>
                </a:extLst>
              </a:tr>
              <a:tr h="566297">
                <a:tc>
                  <a:txBody>
                    <a:bodyPr/>
                    <a:lstStyle/>
                    <a:p>
                      <a:r>
                        <a:rPr lang="en-US" dirty="0"/>
                        <a:t>Y ~ BLANK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6580777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F74D9D4-67B8-3F4E-9760-0FC927192D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76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33"/>
    </mc:Choice>
    <mc:Fallback xmlns="">
      <p:transition spd="slow" advTm="46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F16A9-D301-BC40-B0AC-469DA64A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9576B-ACFF-F04E-A789-8A0BEA83C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 can go into more details about how you found your best model and/or the strengths/weakness of each model in words</a:t>
            </a:r>
          </a:p>
          <a:p>
            <a:pPr lvl="1"/>
            <a:r>
              <a:rPr lang="en-US" u="sng" dirty="0"/>
              <a:t>Example 1</a:t>
            </a:r>
            <a:r>
              <a:rPr lang="en-US" dirty="0"/>
              <a:t>: BLANK model is </a:t>
            </a:r>
            <a:r>
              <a:rPr lang="en-US" b="1" dirty="0"/>
              <a:t>comparable</a:t>
            </a:r>
            <a:r>
              <a:rPr lang="en-US" dirty="0"/>
              <a:t> to other BLANK models; the r-squared only increases by 3% at most.</a:t>
            </a:r>
          </a:p>
          <a:p>
            <a:pPr lvl="1"/>
            <a:r>
              <a:rPr lang="en-US" u="sng" dirty="0"/>
              <a:t>Example 2</a:t>
            </a:r>
            <a:r>
              <a:rPr lang="en-US" dirty="0"/>
              <a:t>: They are equally complex</a:t>
            </a:r>
          </a:p>
          <a:p>
            <a:endParaRPr lang="en-US" dirty="0"/>
          </a:p>
          <a:p>
            <a:r>
              <a:rPr lang="en-US" dirty="0"/>
              <a:t>You can also make some comments about the numerical or visual results above</a:t>
            </a:r>
          </a:p>
          <a:p>
            <a:pPr lvl="1"/>
            <a:r>
              <a:rPr lang="en-US" u="sng" dirty="0"/>
              <a:t>Example 1</a:t>
            </a:r>
            <a:r>
              <a:rPr lang="en-US" dirty="0"/>
              <a:t>: While model BLANK is better than model BLANK in terms of R^2, model BLANK has better than model BLANK in terms of BLANK.</a:t>
            </a:r>
          </a:p>
          <a:p>
            <a:pPr lvl="1"/>
            <a:r>
              <a:rPr lang="en-US" u="sng" dirty="0"/>
              <a:t>Example 2</a:t>
            </a:r>
            <a:r>
              <a:rPr lang="en-US" dirty="0"/>
              <a:t>: The predictor BLANK is significant across all models evaluated.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9CB06FA-BD8B-074A-B825-700C8D1578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25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441"/>
    </mc:Choice>
    <mc:Fallback xmlns="">
      <p:transition spd="slow" advTm="58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02075-E746-EB49-B96C-691813B10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4723"/>
          </a:xfrm>
        </p:spPr>
        <p:txBody>
          <a:bodyPr/>
          <a:lstStyle/>
          <a:p>
            <a:r>
              <a:rPr lang="en-US" dirty="0"/>
              <a:t>Final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5EFC8-A04A-6744-BC2F-7DD3E28C0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9323"/>
            <a:ext cx="10515600" cy="4351338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/>
              <a:t> </a:t>
            </a:r>
            <a:r>
              <a:rPr lang="en-US" dirty="0" err="1"/>
              <a:t>BodyFat</a:t>
            </a:r>
            <a:r>
              <a:rPr lang="en-US" dirty="0"/>
              <a:t>% = Intercept + BLANK</a:t>
            </a:r>
          </a:p>
          <a:p>
            <a:r>
              <a:rPr lang="en-US" dirty="0"/>
              <a:t>Some description of the final model in words</a:t>
            </a:r>
          </a:p>
          <a:p>
            <a:pPr lvl="1"/>
            <a:r>
              <a:rPr lang="en-US" u="sng" dirty="0"/>
              <a:t>Example 1</a:t>
            </a:r>
            <a:r>
              <a:rPr lang="en-US" dirty="0"/>
              <a:t>: As men get older by one year, he is expected to gain BLANK % in body fat. </a:t>
            </a:r>
          </a:p>
          <a:p>
            <a:pPr lvl="1"/>
            <a:r>
              <a:rPr lang="en-US" u="sng" dirty="0"/>
              <a:t>Example 2</a:t>
            </a:r>
            <a:r>
              <a:rPr lang="en-US" dirty="0"/>
              <a:t>: As men’s waist increases by one inch, he is expected to gain BLANK % in body fat.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Some example usage of model</a:t>
            </a:r>
          </a:p>
          <a:p>
            <a:pPr lvl="1"/>
            <a:r>
              <a:rPr lang="en-US" dirty="0"/>
              <a:t>Example 1: Average American (CDC, 39inch waist): 23% with 95% PI (13.9%,31.6%)</a:t>
            </a:r>
          </a:p>
          <a:p>
            <a:pPr lvl="1"/>
            <a:r>
              <a:rPr lang="en-US" dirty="0"/>
              <a:t>Example 2: Usain Bolt (</a:t>
            </a:r>
            <a:r>
              <a:rPr lang="en-US" dirty="0" err="1"/>
              <a:t>HealthCeleb</a:t>
            </a:r>
            <a:r>
              <a:rPr lang="en-US" dirty="0"/>
              <a:t>, 33inch waist): 13.7% with 95% PI (5.1%,22.8%)</a:t>
            </a:r>
          </a:p>
          <a:p>
            <a:pPr lvl="1"/>
            <a:r>
              <a:rPr lang="en-US" dirty="0"/>
              <a:t>Example 3: By men’s pants size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72BB850-DE40-0F44-803F-8B10BA7A6D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4532358"/>
              </p:ext>
            </p:extLst>
          </p:nvPr>
        </p:nvGraphicFramePr>
        <p:xfrm>
          <a:off x="2530697" y="5697609"/>
          <a:ext cx="713060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6121">
                  <a:extLst>
                    <a:ext uri="{9D8B030D-6E8A-4147-A177-3AD203B41FA5}">
                      <a16:colId xmlns:a16="http://schemas.microsoft.com/office/drawing/2014/main" val="647481754"/>
                    </a:ext>
                  </a:extLst>
                </a:gridCol>
                <a:gridCol w="1426121">
                  <a:extLst>
                    <a:ext uri="{9D8B030D-6E8A-4147-A177-3AD203B41FA5}">
                      <a16:colId xmlns:a16="http://schemas.microsoft.com/office/drawing/2014/main" val="2241705223"/>
                    </a:ext>
                  </a:extLst>
                </a:gridCol>
                <a:gridCol w="1426121">
                  <a:extLst>
                    <a:ext uri="{9D8B030D-6E8A-4147-A177-3AD203B41FA5}">
                      <a16:colId xmlns:a16="http://schemas.microsoft.com/office/drawing/2014/main" val="2631847524"/>
                    </a:ext>
                  </a:extLst>
                </a:gridCol>
                <a:gridCol w="1426121">
                  <a:extLst>
                    <a:ext uri="{9D8B030D-6E8A-4147-A177-3AD203B41FA5}">
                      <a16:colId xmlns:a16="http://schemas.microsoft.com/office/drawing/2014/main" val="3787858283"/>
                    </a:ext>
                  </a:extLst>
                </a:gridCol>
                <a:gridCol w="1426121">
                  <a:extLst>
                    <a:ext uri="{9D8B030D-6E8A-4147-A177-3AD203B41FA5}">
                      <a16:colId xmlns:a16="http://schemas.microsoft.com/office/drawing/2014/main" val="37118752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28 &lt;= x &lt; 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 &lt;= x &lt; 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32&lt;= x &lt; 34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 &lt;= x &lt; 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 &lt;= x  &lt; 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906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67401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FA4F830-C14C-7C41-B278-9F92DCA943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9680598"/>
              </p:ext>
            </p:extLst>
          </p:nvPr>
        </p:nvGraphicFramePr>
        <p:xfrm>
          <a:off x="3579814" y="3099238"/>
          <a:ext cx="4748011" cy="9915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6673">
                  <a:extLst>
                    <a:ext uri="{9D8B030D-6E8A-4147-A177-3AD203B41FA5}">
                      <a16:colId xmlns:a16="http://schemas.microsoft.com/office/drawing/2014/main" val="3827578630"/>
                    </a:ext>
                  </a:extLst>
                </a:gridCol>
                <a:gridCol w="1226581">
                  <a:extLst>
                    <a:ext uri="{9D8B030D-6E8A-4147-A177-3AD203B41FA5}">
                      <a16:colId xmlns:a16="http://schemas.microsoft.com/office/drawing/2014/main" val="2151986653"/>
                    </a:ext>
                  </a:extLst>
                </a:gridCol>
                <a:gridCol w="1305714">
                  <a:extLst>
                    <a:ext uri="{9D8B030D-6E8A-4147-A177-3AD203B41FA5}">
                      <a16:colId xmlns:a16="http://schemas.microsoft.com/office/drawing/2014/main" val="3054137632"/>
                    </a:ext>
                  </a:extLst>
                </a:gridCol>
                <a:gridCol w="1099043">
                  <a:extLst>
                    <a:ext uri="{9D8B030D-6E8A-4147-A177-3AD203B41FA5}">
                      <a16:colId xmlns:a16="http://schemas.microsoft.com/office/drawing/2014/main" val="359751603"/>
                    </a:ext>
                  </a:extLst>
                </a:gridCol>
              </a:tblGrid>
              <a:tr h="495754">
                <a:tc>
                  <a:txBody>
                    <a:bodyPr/>
                    <a:lstStyle/>
                    <a:p>
                      <a:r>
                        <a:rPr lang="en-US" dirty="0"/>
                        <a:t>Athletes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Obese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886204"/>
                  </a:ext>
                </a:extLst>
              </a:tr>
              <a:tr h="495754">
                <a:tc>
                  <a:txBody>
                    <a:bodyPr/>
                    <a:lstStyle/>
                    <a:p>
                      <a:r>
                        <a:rPr lang="en-US" dirty="0"/>
                        <a:t>6~14%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14%~18%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18% ~25%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25%+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503927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706AE44-6747-334B-A40D-F0F3BAB80C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19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925"/>
    </mc:Choice>
    <mc:Fallback xmlns="">
      <p:transition spd="slow" advTm="176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BB634-4145-4F43-9400-1D3810306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Visual Description of Your Final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1C9147-3515-F044-BB32-6D52DCFD9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5107" y="1253114"/>
            <a:ext cx="6561786" cy="533024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4CC631F-6278-8141-92A5-A64E160157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30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543"/>
    </mc:Choice>
    <mc:Fallback xmlns="">
      <p:transition spd="slow" advTm="61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5CADB-9CAC-7747-AEB1-1166AC23D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Properties of Final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19367-FDEB-D94F-9F4F-9772176E9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1052"/>
            <a:ext cx="10515600" cy="471591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Describe some important, statistical properties of the model</a:t>
            </a:r>
          </a:p>
          <a:p>
            <a:pPr lvl="1"/>
            <a:r>
              <a:rPr lang="en-US" u="sng" dirty="0"/>
              <a:t>Example 1</a:t>
            </a:r>
            <a:r>
              <a:rPr lang="en-US" dirty="0"/>
              <a:t>: </a:t>
            </a:r>
            <a:r>
              <a:rPr lang="en-US" dirty="0" err="1"/>
              <a:t>Coef</a:t>
            </a:r>
            <a:r>
              <a:rPr lang="en-US" dirty="0"/>
              <a:t> waist all significant at 0.05 based on two-sided t-test with p-values BLANK</a:t>
            </a:r>
          </a:p>
          <a:p>
            <a:pPr lvl="1"/>
            <a:r>
              <a:rPr lang="en-US" u="sng" dirty="0"/>
              <a:t>Example 2</a:t>
            </a:r>
            <a:r>
              <a:rPr lang="en-US" dirty="0"/>
              <a:t>: Overall model is significant at 0.05 based on F-test with p-value</a:t>
            </a:r>
          </a:p>
          <a:p>
            <a:pPr lvl="1"/>
            <a:r>
              <a:rPr lang="en-US" u="sng" dirty="0"/>
              <a:t>Example 3</a:t>
            </a:r>
            <a:r>
              <a:rPr lang="en-US" dirty="0"/>
              <a:t>: </a:t>
            </a:r>
            <a:r>
              <a:rPr lang="en-US" dirty="0" err="1"/>
              <a:t>Coef</a:t>
            </a:r>
            <a:r>
              <a:rPr lang="en-US" dirty="0"/>
              <a:t> is significant and negative, suggesting BLANK</a:t>
            </a:r>
          </a:p>
          <a:p>
            <a:pPr lvl="1"/>
            <a:r>
              <a:rPr lang="en-US" u="sng" dirty="0"/>
              <a:t>Example 4</a:t>
            </a:r>
            <a:r>
              <a:rPr lang="en-US" dirty="0"/>
              <a:t>: R^2 =0.68, RMSE/CV error, etc.</a:t>
            </a:r>
          </a:p>
          <a:p>
            <a:pPr lvl="1"/>
            <a:endParaRPr lang="en-US" dirty="0"/>
          </a:p>
          <a:p>
            <a:r>
              <a:rPr lang="en-US" dirty="0"/>
              <a:t>You can also include plots to demonstrate your model</a:t>
            </a:r>
          </a:p>
          <a:p>
            <a:endParaRPr lang="en-US" dirty="0"/>
          </a:p>
          <a:p>
            <a:r>
              <a:rPr lang="en-US" dirty="0"/>
              <a:t>You can also discuss other aspects of your model (e.g. interpreting the coefficients in your model if you have more than one predictors; CIs, etc.)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A2E00BA-1069-E546-86E2-D5178F7CAB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6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680"/>
    </mc:Choice>
    <mc:Fallback xmlns="">
      <p:transition spd="slow" advTm="97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931</Words>
  <Application>Microsoft Macintosh PowerPoint</Application>
  <PresentationFormat>Widescreen</PresentationFormat>
  <Paragraphs>135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Example Presentation</vt:lpstr>
      <vt:lpstr>Some Notes </vt:lpstr>
      <vt:lpstr>Summary of Data Cleaning</vt:lpstr>
      <vt:lpstr>Finding Best Model for Body Fat</vt:lpstr>
      <vt:lpstr>Results</vt:lpstr>
      <vt:lpstr>Discussion of Results</vt:lpstr>
      <vt:lpstr>Final Model</vt:lpstr>
      <vt:lpstr>A Visual Description of Your Final Model</vt:lpstr>
      <vt:lpstr>Statistical Properties of Final Model</vt:lpstr>
      <vt:lpstr>Model Diagnostics</vt:lpstr>
      <vt:lpstr>Strengths and Weaknesses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HYUNSEUNG KANG</dc:creator>
  <cp:lastModifiedBy>ASHVINI FULPAGAR</cp:lastModifiedBy>
  <cp:revision>7</cp:revision>
  <cp:lastPrinted>2020-10-12T02:31:59Z</cp:lastPrinted>
  <dcterms:created xsi:type="dcterms:W3CDTF">2020-10-11T23:42:13Z</dcterms:created>
  <dcterms:modified xsi:type="dcterms:W3CDTF">2020-10-24T23:47:28Z</dcterms:modified>
</cp:coreProperties>
</file>

<file path=docProps/thumbnail.jpeg>
</file>